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0" r:id="rId2"/>
    <p:sldId id="275" r:id="rId3"/>
    <p:sldId id="281" r:id="rId4"/>
    <p:sldId id="279" r:id="rId5"/>
    <p:sldId id="276" r:id="rId6"/>
    <p:sldId id="261" r:id="rId7"/>
    <p:sldId id="273" r:id="rId8"/>
    <p:sldId id="277" r:id="rId9"/>
    <p:sldId id="278" r:id="rId10"/>
    <p:sldId id="280" r:id="rId11"/>
    <p:sldId id="282" r:id="rId12"/>
    <p:sldId id="283" r:id="rId13"/>
    <p:sldId id="272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F65ADD5-FDE6-459D-A7D2-618E3A891616}">
          <p14:sldIdLst>
            <p14:sldId id="270"/>
            <p14:sldId id="275"/>
            <p14:sldId id="281"/>
            <p14:sldId id="279"/>
            <p14:sldId id="276"/>
            <p14:sldId id="261"/>
            <p14:sldId id="273"/>
            <p14:sldId id="277"/>
            <p14:sldId id="278"/>
            <p14:sldId id="280"/>
            <p14:sldId id="282"/>
            <p14:sldId id="283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97" autoAdjust="0"/>
  </p:normalViewPr>
  <p:slideViewPr>
    <p:cSldViewPr>
      <p:cViewPr varScale="1">
        <p:scale>
          <a:sx n="95" d="100"/>
          <a:sy n="95" d="100"/>
        </p:scale>
        <p:origin x="4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7A0A4-982E-49D0-833F-B0F8698D7DE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6440E-808F-43E0-80DF-F334476A031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2715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5FB0E-6214-4C45-9F9D-48687C199824}" type="datetimeFigureOut">
              <a:rPr lang="cs-CZ" smtClean="0"/>
              <a:pPr/>
              <a:t>16.1.2018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75D8A-F906-435A-B2A7-33E5D40E11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00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8180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6679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654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318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5188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543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553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34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1879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7432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804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58934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F75D8A-F906-435A-B2A7-33E5D40E118D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971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D91CE-A882-4CC0-B77F-1225DF1B6C1C}" type="datetimeFigureOut">
              <a:rPr lang="cs-CZ" smtClean="0"/>
              <a:pPr/>
              <a:t>16.1.2018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1134A-1259-4F6A-8427-E036EA94607C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627784" y="522546"/>
            <a:ext cx="64087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cs-CZ" sz="2600" b="1" dirty="0">
                <a:solidFill>
                  <a:srgbClr val="003F7E"/>
                </a:solidFill>
                <a:latin typeface="Arial" charset="0"/>
              </a:rPr>
              <a:t>Implementace Krajského akčního plánu Jihočeského kraje </a:t>
            </a:r>
            <a:r>
              <a:rPr lang="cs-CZ" sz="2600" b="1" dirty="0" smtClean="0">
                <a:solidFill>
                  <a:srgbClr val="003F7E"/>
                </a:solidFill>
                <a:latin typeface="Arial" charset="0"/>
              </a:rPr>
              <a:t>I </a:t>
            </a:r>
            <a:endParaRPr lang="cs-CZ" sz="1000" b="1" dirty="0" smtClean="0">
              <a:solidFill>
                <a:srgbClr val="003F7E"/>
              </a:solidFill>
              <a:latin typeface="Arial" charset="0"/>
            </a:endParaRPr>
          </a:p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17. </a:t>
            </a:r>
            <a:r>
              <a:rPr lang="cs-CZ" sz="2000" b="1" dirty="0">
                <a:solidFill>
                  <a:srgbClr val="003F7E"/>
                </a:solidFill>
                <a:latin typeface="Arial" charset="0"/>
              </a:rPr>
              <a:t>1</a:t>
            </a:r>
            <a:r>
              <a:rPr lang="cs-CZ" sz="2000" b="1" dirty="0" smtClean="0">
                <a:solidFill>
                  <a:srgbClr val="003F7E"/>
                </a:solidFill>
                <a:latin typeface="Arial" charset="0"/>
              </a:rPr>
              <a:t>. 2018, Alena Kundrátová</a:t>
            </a:r>
            <a:r>
              <a:rPr lang="cs-CZ" sz="2600" b="1" dirty="0" smtClean="0">
                <a:solidFill>
                  <a:srgbClr val="003F7E"/>
                </a:solidFill>
                <a:latin typeface="Arial" charset="0"/>
              </a:rPr>
              <a:t/>
            </a:r>
            <a:br>
              <a:rPr lang="cs-CZ" sz="2600" b="1" dirty="0" smtClean="0">
                <a:solidFill>
                  <a:srgbClr val="003F7E"/>
                </a:solidFill>
                <a:latin typeface="Arial" charset="0"/>
              </a:rPr>
            </a:br>
            <a:endParaRPr lang="cs-CZ" sz="2600" b="1" dirty="0" smtClean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79688"/>
            <a:ext cx="9144000" cy="3009552"/>
          </a:xfrm>
          <a:prstGeom prst="rect">
            <a:avLst/>
          </a:prstGeom>
          <a:noFill/>
        </p:spPr>
      </p:pic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616703"/>
            <a:ext cx="5544616" cy="1230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Monitorovací indikátory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2000" b="1" dirty="0" smtClean="0">
                <a:latin typeface="+mj-lt"/>
              </a:rPr>
              <a:t>Přehled monitorovacích indikátorů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cs-CZ" sz="1000" b="1" dirty="0">
              <a:latin typeface="+mj-lt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altLang="cs-CZ" sz="1400" b="1" dirty="0">
                <a:cs typeface="Arial" panose="020B0604020202020204" pitchFamily="34" charset="0"/>
              </a:rPr>
              <a:t>Podpora polytechnického </a:t>
            </a:r>
            <a:r>
              <a:rPr lang="cs-CZ" altLang="cs-CZ" sz="1400" b="1" dirty="0" smtClean="0">
                <a:cs typeface="Arial" panose="020B0604020202020204" pitchFamily="34" charset="0"/>
              </a:rPr>
              <a:t>vzdělávání</a:t>
            </a:r>
            <a:r>
              <a:rPr lang="cs-CZ" altLang="cs-CZ" sz="1400" dirty="0" smtClean="0">
                <a:cs typeface="Arial" panose="020B0604020202020204" pitchFamily="34" charset="0"/>
              </a:rPr>
              <a:t>	</a:t>
            </a:r>
            <a:r>
              <a:rPr lang="cs-CZ" altLang="cs-CZ" sz="1400" dirty="0">
                <a:cs typeface="Arial" panose="020B0604020202020204" pitchFamily="34" charset="0"/>
              </a:rPr>
              <a:t>	</a:t>
            </a:r>
            <a:r>
              <a:rPr lang="cs-CZ" altLang="cs-CZ" sz="1400" dirty="0" smtClean="0">
                <a:cs typeface="Arial" panose="020B0604020202020204" pitchFamily="34" charset="0"/>
              </a:rPr>
              <a:t>(vykazují partneři střední školy)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altLang="cs-CZ" sz="1400" dirty="0" smtClean="0">
                <a:cs typeface="Arial" panose="020B0604020202020204" pitchFamily="34" charset="0"/>
              </a:rPr>
              <a:t>5 </a:t>
            </a:r>
            <a:r>
              <a:rPr lang="cs-CZ" altLang="cs-CZ" sz="1400" dirty="0">
                <a:cs typeface="Arial" panose="020B0604020202020204" pitchFamily="34" charset="0"/>
              </a:rPr>
              <a:t>21 06	Počet produktů polytechnického </a:t>
            </a:r>
            <a:r>
              <a:rPr lang="cs-CZ" altLang="cs-CZ" sz="1400" dirty="0" smtClean="0">
                <a:cs typeface="Arial" panose="020B0604020202020204" pitchFamily="34" charset="0"/>
              </a:rPr>
              <a:t>vzdělávání - blok kroužků; projektový den/sdílené učebny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5 08 10 </a:t>
            </a:r>
            <a:r>
              <a:rPr lang="cs-CZ" sz="1400" dirty="0" smtClean="0">
                <a:cs typeface="Arial" pitchFamily="34" charset="0"/>
              </a:rPr>
              <a:t>	</a:t>
            </a:r>
            <a:r>
              <a:rPr lang="cs-CZ" sz="1400" dirty="0"/>
              <a:t>Počet organizací, které byly ovlivněny systémovou intervencí </a:t>
            </a:r>
            <a:r>
              <a:rPr lang="cs-CZ" sz="1400" dirty="0" smtClean="0"/>
              <a:t> - vykazovány budou střední </a:t>
            </a:r>
            <a:r>
              <a:rPr lang="cs-CZ" sz="1400" dirty="0"/>
              <a:t>školy, které </a:t>
            </a:r>
            <a:r>
              <a:rPr lang="cs-CZ" sz="1400" dirty="0" smtClean="0"/>
              <a:t>jsou </a:t>
            </a:r>
            <a:r>
              <a:rPr lang="cs-CZ" sz="1400" dirty="0"/>
              <a:t>zapojeny do </a:t>
            </a:r>
            <a:r>
              <a:rPr lang="cs-CZ" sz="1400" dirty="0" smtClean="0"/>
              <a:t>projektové aktivity </a:t>
            </a:r>
            <a:r>
              <a:rPr lang="cs-CZ" sz="1400" dirty="0"/>
              <a:t>Podpora polytechnického vzdělávání jako partnerské </a:t>
            </a:r>
            <a:r>
              <a:rPr lang="cs-CZ" sz="1400" dirty="0" smtClean="0"/>
              <a:t>subjekty.</a:t>
            </a:r>
          </a:p>
          <a:p>
            <a:pPr marL="0" indent="0">
              <a:spcBef>
                <a:spcPts val="0"/>
              </a:spcBef>
              <a:buNone/>
            </a:pPr>
            <a:endParaRPr lang="cs-CZ" sz="11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cs typeface="Arial" pitchFamily="34" charset="0"/>
              </a:rPr>
              <a:t>Pedagog 21. </a:t>
            </a:r>
            <a:r>
              <a:rPr lang="cs-CZ" sz="1400" b="1" dirty="0" smtClean="0">
                <a:cs typeface="Arial" pitchFamily="34" charset="0"/>
              </a:rPr>
              <a:t>století</a:t>
            </a:r>
            <a:r>
              <a:rPr lang="cs-CZ" sz="1400" dirty="0" smtClean="0">
                <a:cs typeface="Arial" pitchFamily="34" charset="0"/>
              </a:rPr>
              <a:t>	</a:t>
            </a:r>
            <a:r>
              <a:rPr lang="cs-CZ" altLang="cs-CZ" sz="1400" dirty="0">
                <a:cs typeface="Arial" panose="020B0604020202020204" pitchFamily="34" charset="0"/>
              </a:rPr>
              <a:t>(</a:t>
            </a:r>
            <a:r>
              <a:rPr lang="cs-CZ" altLang="cs-CZ" sz="1400" dirty="0" smtClean="0">
                <a:cs typeface="Arial" panose="020B0604020202020204" pitchFamily="34" charset="0"/>
              </a:rPr>
              <a:t>vykazuje partner </a:t>
            </a:r>
            <a:r>
              <a:rPr lang="cs-CZ" altLang="cs-CZ" sz="1400" dirty="0" err="1" smtClean="0">
                <a:cs typeface="Arial" panose="020B0604020202020204" pitchFamily="34" charset="0"/>
              </a:rPr>
              <a:t>ZVaS</a:t>
            </a:r>
            <a:r>
              <a:rPr lang="cs-CZ" altLang="cs-CZ" sz="1400" dirty="0" smtClean="0">
                <a:cs typeface="Arial" panose="020B0604020202020204" pitchFamily="34" charset="0"/>
              </a:rPr>
              <a:t>)</a:t>
            </a:r>
            <a:r>
              <a:rPr lang="cs-CZ" sz="1400" dirty="0" smtClean="0">
                <a:cs typeface="Arial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5 40 00 	Počet podpořených osob </a:t>
            </a:r>
            <a:r>
              <a:rPr lang="cs-CZ" sz="1400" dirty="0" smtClean="0"/>
              <a:t>– pracovníci </a:t>
            </a:r>
            <a:r>
              <a:rPr lang="cs-CZ" sz="1400" dirty="0"/>
              <a:t>ve vzdělávání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 smtClean="0"/>
              <a:t>5 </a:t>
            </a:r>
            <a:r>
              <a:rPr lang="cs-CZ" sz="1400" dirty="0"/>
              <a:t>25 </a:t>
            </a:r>
            <a:r>
              <a:rPr lang="cs-CZ" sz="1400" dirty="0" smtClean="0"/>
              <a:t>10	</a:t>
            </a:r>
            <a:r>
              <a:rPr lang="cs-CZ" sz="1400" dirty="0"/>
              <a:t>Počet pracovníků ve vzdělávání</a:t>
            </a:r>
            <a:r>
              <a:rPr lang="cs-CZ" sz="1400" dirty="0" smtClean="0"/>
              <a:t>, kteří </a:t>
            </a:r>
            <a:r>
              <a:rPr lang="cs-CZ" sz="1400" dirty="0"/>
              <a:t>v praxi uplatňují nově získané poznatky a dovednosti  </a:t>
            </a:r>
            <a:endParaRPr lang="cs-CZ" sz="1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>
                <a:cs typeface="Arial" pitchFamily="34" charset="0"/>
              </a:rPr>
              <a:t>6 00 00	Celkový počet </a:t>
            </a:r>
            <a:r>
              <a:rPr lang="cs-CZ" sz="1400" dirty="0" smtClean="0">
                <a:cs typeface="Arial" pitchFamily="34" charset="0"/>
              </a:rPr>
              <a:t>účastníků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5 49 01 	Počet regionálních </a:t>
            </a:r>
            <a:r>
              <a:rPr lang="cs-CZ" sz="1400" dirty="0" smtClean="0"/>
              <a:t>systémů</a:t>
            </a:r>
          </a:p>
          <a:p>
            <a:pPr marL="0" indent="0">
              <a:spcBef>
                <a:spcPts val="0"/>
              </a:spcBef>
              <a:buNone/>
            </a:pPr>
            <a:endParaRPr lang="cs-CZ" sz="10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b="1" dirty="0">
                <a:cs typeface="Arial" pitchFamily="34" charset="0"/>
              </a:rPr>
              <a:t>Asistenční </a:t>
            </a:r>
            <a:r>
              <a:rPr lang="cs-CZ" sz="1400" b="1" dirty="0" smtClean="0">
                <a:cs typeface="Arial" pitchFamily="34" charset="0"/>
              </a:rPr>
              <a:t>centrum</a:t>
            </a:r>
            <a:r>
              <a:rPr lang="cs-CZ" sz="1400" dirty="0" smtClean="0">
                <a:cs typeface="Arial" pitchFamily="34" charset="0"/>
              </a:rPr>
              <a:t>	</a:t>
            </a:r>
            <a:r>
              <a:rPr lang="cs-CZ" altLang="cs-CZ" sz="1400" dirty="0">
                <a:cs typeface="Arial" panose="020B0604020202020204" pitchFamily="34" charset="0"/>
              </a:rPr>
              <a:t>(vykazuje partner </a:t>
            </a:r>
            <a:r>
              <a:rPr lang="cs-CZ" altLang="cs-CZ" sz="1400" dirty="0" smtClean="0">
                <a:cs typeface="Arial" panose="020B0604020202020204" pitchFamily="34" charset="0"/>
              </a:rPr>
              <a:t>JHK)</a:t>
            </a:r>
            <a:r>
              <a:rPr lang="cs-CZ" sz="1400" dirty="0" smtClean="0">
                <a:cs typeface="Arial" pitchFamily="34" charset="0"/>
              </a:rPr>
              <a:t> </a:t>
            </a:r>
            <a:endParaRPr lang="cs-CZ" sz="14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5 26 02 </a:t>
            </a:r>
            <a:r>
              <a:rPr lang="cs-CZ" sz="1400" dirty="0" smtClean="0"/>
              <a:t>	</a:t>
            </a:r>
            <a:r>
              <a:rPr lang="cs-CZ" sz="1400" dirty="0"/>
              <a:t>Počet platforem pro </a:t>
            </a:r>
            <a:r>
              <a:rPr lang="cs-CZ" sz="1400" dirty="0" smtClean="0"/>
              <a:t>odborná tematická </a:t>
            </a:r>
            <a:r>
              <a:rPr lang="cs-CZ" sz="1400" dirty="0"/>
              <a:t>setkání </a:t>
            </a:r>
            <a:endParaRPr lang="cs-CZ" sz="1400" dirty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400" dirty="0"/>
              <a:t>5 10 17 	Počet uspořádaných jednorázových akcí</a:t>
            </a:r>
            <a:endParaRPr lang="cs-CZ" sz="1400" dirty="0" smtClean="0"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43 10	Počet podpořených spoluprací </a:t>
            </a:r>
            <a:r>
              <a:rPr lang="cs-CZ" sz="1200" dirty="0" smtClean="0">
                <a:latin typeface="Arial" pitchFamily="34" charset="0"/>
                <a:cs typeface="Arial" pitchFamily="34" charset="0"/>
              </a:rPr>
              <a:t>– Memorandum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cs-CZ" altLang="cs-CZ" sz="1400" dirty="0">
                <a:cs typeface="Arial" panose="020B0604020202020204" pitchFamily="34" charset="0"/>
              </a:rPr>
              <a:t>(vykazuje </a:t>
            </a:r>
            <a:r>
              <a:rPr lang="cs-CZ" altLang="cs-CZ" sz="1400" dirty="0" smtClean="0">
                <a:cs typeface="Arial" panose="020B0604020202020204" pitchFamily="34" charset="0"/>
              </a:rPr>
              <a:t>příjemce Jihočeský kraj a všichni partneři)</a:t>
            </a:r>
            <a:r>
              <a:rPr lang="cs-CZ" sz="1400" dirty="0" smtClean="0">
                <a:cs typeface="Arial" panose="020B0604020202020204" pitchFamily="34" charset="0"/>
              </a:rPr>
              <a:t> </a:t>
            </a:r>
            <a:endParaRPr lang="cs-CZ" sz="1400" dirty="0">
              <a:cs typeface="Arial" panose="020B0604020202020204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98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Monitorovací indikátory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Vykazování monitorovacích indikátorů </a:t>
            </a:r>
          </a:p>
          <a:p>
            <a:pPr marL="0" indent="0" algn="just">
              <a:buNone/>
              <a:defRPr/>
            </a:pPr>
            <a:endParaRPr lang="cs-CZ" sz="2000" b="1" dirty="0" smtClean="0">
              <a:latin typeface="+mj-lt"/>
            </a:endParaRPr>
          </a:p>
          <a:p>
            <a:pPr>
              <a:spcBef>
                <a:spcPts val="0"/>
              </a:spcBef>
              <a:defRPr/>
            </a:pPr>
            <a:r>
              <a:rPr lang="cs-CZ" sz="2000" dirty="0" smtClean="0">
                <a:cs typeface="Arial" pitchFamily="34" charset="0"/>
              </a:rPr>
              <a:t>Povinnost </a:t>
            </a:r>
            <a:r>
              <a:rPr lang="cs-CZ" sz="2000" dirty="0">
                <a:cs typeface="Arial" pitchFamily="34" charset="0"/>
              </a:rPr>
              <a:t>průběžně </a:t>
            </a:r>
            <a:r>
              <a:rPr lang="cs-CZ" sz="2000" dirty="0" smtClean="0">
                <a:cs typeface="Arial" pitchFamily="34" charset="0"/>
              </a:rPr>
              <a:t>sledovat naplňování </a:t>
            </a:r>
            <a:r>
              <a:rPr lang="cs-CZ" sz="2000" dirty="0">
                <a:cs typeface="Arial" pitchFamily="34" charset="0"/>
              </a:rPr>
              <a:t>všech indikátorů uvedených v žádosti o </a:t>
            </a:r>
            <a:r>
              <a:rPr lang="cs-CZ" sz="2000" dirty="0" smtClean="0">
                <a:cs typeface="Arial" pitchFamily="34" charset="0"/>
              </a:rPr>
              <a:t>podporu. </a:t>
            </a:r>
          </a:p>
          <a:p>
            <a:pPr>
              <a:spcBef>
                <a:spcPts val="0"/>
              </a:spcBef>
              <a:defRPr/>
            </a:pPr>
            <a:endParaRPr lang="cs-CZ" sz="2000" dirty="0" smtClean="0"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cs-CZ" sz="2000" dirty="0" smtClean="0">
                <a:cs typeface="Arial" pitchFamily="34" charset="0"/>
              </a:rPr>
              <a:t>Dosažené </a:t>
            </a:r>
            <a:r>
              <a:rPr lang="cs-CZ" sz="2000" dirty="0">
                <a:cs typeface="Arial" pitchFamily="34" charset="0"/>
              </a:rPr>
              <a:t>hodnoty všech indikátorů je příjemce povinen vykazovat v monitorovacích zprávách </a:t>
            </a:r>
            <a:r>
              <a:rPr lang="cs-CZ" sz="2000" dirty="0" smtClean="0">
                <a:cs typeface="Arial" pitchFamily="34" charset="0"/>
              </a:rPr>
              <a:t>prostřednictvím </a:t>
            </a:r>
            <a:r>
              <a:rPr lang="cs-CZ" sz="2000" dirty="0">
                <a:cs typeface="Arial" pitchFamily="34" charset="0"/>
              </a:rPr>
              <a:t>IS KP14</a:t>
            </a:r>
            <a:r>
              <a:rPr lang="cs-CZ" sz="2000" dirty="0" smtClean="0">
                <a:cs typeface="Arial" pitchFamily="34" charset="0"/>
              </a:rPr>
              <a:t>+.</a:t>
            </a:r>
          </a:p>
          <a:p>
            <a:pPr>
              <a:spcBef>
                <a:spcPts val="0"/>
              </a:spcBef>
              <a:defRPr/>
            </a:pPr>
            <a:endParaRPr lang="cs-CZ" sz="2000" dirty="0" smtClean="0">
              <a:cs typeface="Arial" pitchFamily="34" charset="0"/>
            </a:endParaRPr>
          </a:p>
          <a:p>
            <a:pPr>
              <a:spcBef>
                <a:spcPts val="0"/>
              </a:spcBef>
              <a:defRPr/>
            </a:pPr>
            <a:r>
              <a:rPr lang="cs-CZ" sz="2000" b="1" dirty="0"/>
              <a:t>Vykazování indikátorů </a:t>
            </a:r>
            <a:r>
              <a:rPr lang="cs-CZ" sz="2000" dirty="0"/>
              <a:t>se </a:t>
            </a:r>
            <a:r>
              <a:rPr lang="cs-CZ" sz="2000" b="1" dirty="0"/>
              <a:t>musí opírat o průkaznou evidenci </a:t>
            </a:r>
            <a:r>
              <a:rPr lang="cs-CZ" sz="2000" dirty="0"/>
              <a:t>vedenou příjemcem/partnerem projektu</a:t>
            </a:r>
            <a:r>
              <a:rPr lang="cs-CZ" sz="2000" dirty="0" smtClean="0"/>
              <a:t>.</a:t>
            </a:r>
          </a:p>
          <a:p>
            <a:pPr>
              <a:spcBef>
                <a:spcPts val="0"/>
              </a:spcBef>
              <a:defRPr/>
            </a:pPr>
            <a:endParaRPr lang="cs-CZ" sz="2000" dirty="0" smtClean="0"/>
          </a:p>
          <a:p>
            <a:pPr>
              <a:spcBef>
                <a:spcPts val="0"/>
              </a:spcBef>
              <a:defRPr/>
            </a:pPr>
            <a:r>
              <a:rPr lang="cs-CZ" sz="2000" dirty="0" smtClean="0"/>
              <a:t>Nutnost zajistit </a:t>
            </a:r>
            <a:r>
              <a:rPr lang="cs-CZ" sz="2000" dirty="0"/>
              <a:t>řádné uchovávání dokumentů k prokazování hodnot </a:t>
            </a:r>
            <a:r>
              <a:rPr lang="cs-CZ" sz="2000" dirty="0" smtClean="0"/>
              <a:t>indikátorů</a:t>
            </a:r>
            <a:r>
              <a:rPr lang="cs-CZ" sz="2000" dirty="0"/>
              <a:t>.</a:t>
            </a:r>
            <a:endParaRPr lang="cs-CZ" altLang="cs-CZ" sz="2000" b="1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46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Publicita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  <a:defRPr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Základní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povinnosti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cs-CZ" sz="1000" b="1" dirty="0" smtClean="0">
              <a:latin typeface="+mj-lt"/>
            </a:endParaRPr>
          </a:p>
          <a:p>
            <a:pPr>
              <a:spcBef>
                <a:spcPts val="0"/>
              </a:spcBef>
            </a:pPr>
            <a:r>
              <a:rPr lang="cs-CZ" sz="2000" dirty="0" smtClean="0"/>
              <a:t>Základní </a:t>
            </a:r>
            <a:r>
              <a:rPr lang="cs-CZ" sz="2000" dirty="0" err="1" smtClean="0"/>
              <a:t>logolink</a:t>
            </a:r>
            <a:r>
              <a:rPr lang="cs-CZ" sz="2000" dirty="0" smtClean="0"/>
              <a:t> - zobrazení znaku </a:t>
            </a:r>
            <a:r>
              <a:rPr lang="cs-CZ" sz="2000" dirty="0"/>
              <a:t>EU, </a:t>
            </a:r>
            <a:r>
              <a:rPr lang="cs-CZ" sz="2000" dirty="0" smtClean="0"/>
              <a:t>odkazu </a:t>
            </a:r>
            <a:r>
              <a:rPr lang="cs-CZ" sz="2000" dirty="0"/>
              <a:t>na EU a </a:t>
            </a:r>
            <a:r>
              <a:rPr lang="cs-CZ" sz="2000" dirty="0" smtClean="0"/>
              <a:t>odkazu </a:t>
            </a:r>
            <a:r>
              <a:rPr lang="cs-CZ" sz="2000" dirty="0"/>
              <a:t>na </a:t>
            </a:r>
            <a:r>
              <a:rPr lang="cs-CZ" sz="2000" dirty="0" smtClean="0"/>
              <a:t>fond, </a:t>
            </a:r>
            <a:r>
              <a:rPr lang="cs-CZ" sz="2000" dirty="0"/>
              <a:t>z nichž je projekt </a:t>
            </a:r>
            <a:r>
              <a:rPr lang="cs-CZ" sz="2000" dirty="0" smtClean="0"/>
              <a:t>podporován, </a:t>
            </a:r>
            <a:r>
              <a:rPr lang="cs-CZ" sz="2000" dirty="0"/>
              <a:t>včetně informace o finanční podpoře od Unie ve znění: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1600" i="1" dirty="0"/>
              <a:t>Projekt „Implementace Krajského akčního plánu Jihočeského kraje I“, registrační číslo </a:t>
            </a:r>
            <a:r>
              <a:rPr lang="cs-CZ" sz="1600" i="1" dirty="0" smtClean="0"/>
              <a:t>CZ.02.3.68/0.0/0.0/16_034/0008367</a:t>
            </a:r>
            <a:r>
              <a:rPr lang="cs-CZ" sz="1600" i="1" dirty="0"/>
              <a:t>“ je spolufinancován Evropskou unií</a:t>
            </a:r>
            <a:r>
              <a:rPr lang="cs-CZ" sz="1600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i="1" dirty="0"/>
          </a:p>
          <a:p>
            <a:pPr>
              <a:spcBef>
                <a:spcPts val="0"/>
              </a:spcBef>
            </a:pPr>
            <a:r>
              <a:rPr lang="cs-CZ" sz="2000" dirty="0"/>
              <a:t>U</a:t>
            </a:r>
            <a:r>
              <a:rPr lang="cs-CZ" sz="2000" dirty="0" smtClean="0"/>
              <a:t>místění </a:t>
            </a:r>
            <a:r>
              <a:rPr lang="cs-CZ" sz="2000" b="1" dirty="0" smtClean="0"/>
              <a:t>plakátu </a:t>
            </a:r>
            <a:r>
              <a:rPr lang="cs-CZ" sz="2000" dirty="0"/>
              <a:t>s informacemi o projektu (</a:t>
            </a:r>
            <a:r>
              <a:rPr lang="cs-CZ" sz="2000" dirty="0" smtClean="0"/>
              <a:t>min. velikost </a:t>
            </a:r>
            <a:r>
              <a:rPr lang="cs-CZ" sz="2000" dirty="0"/>
              <a:t>A3</a:t>
            </a:r>
            <a:r>
              <a:rPr lang="cs-CZ" sz="2000" dirty="0" smtClean="0"/>
              <a:t>) </a:t>
            </a:r>
            <a:r>
              <a:rPr lang="cs-CZ" sz="2000" dirty="0"/>
              <a:t>na místě snadno viditelném pro </a:t>
            </a:r>
            <a:r>
              <a:rPr lang="cs-CZ" sz="2000" dirty="0" smtClean="0"/>
              <a:t>veřejnost.</a:t>
            </a:r>
          </a:p>
          <a:p>
            <a:pPr>
              <a:spcBef>
                <a:spcPts val="0"/>
              </a:spcBef>
            </a:pPr>
            <a:r>
              <a:rPr lang="cs-CZ" sz="2000" dirty="0"/>
              <a:t>Zveřejnění informace o projektu/aktivitách projektu na webové stránce </a:t>
            </a:r>
            <a:r>
              <a:rPr lang="cs-CZ" sz="2000" dirty="0" smtClean="0"/>
              <a:t>(</a:t>
            </a:r>
            <a:r>
              <a:rPr lang="cs-CZ" sz="2000" dirty="0"/>
              <a:t>logo vždy v barevném provedení). </a:t>
            </a:r>
          </a:p>
          <a:p>
            <a:pPr marL="0" indent="0">
              <a:spcBef>
                <a:spcPts val="0"/>
              </a:spcBef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800" dirty="0" smtClean="0"/>
              <a:t>Pořízení </a:t>
            </a:r>
            <a:r>
              <a:rPr lang="cs-CZ" sz="1800" dirty="0"/>
              <a:t>černobílé kopie barevného originálu </a:t>
            </a:r>
            <a:r>
              <a:rPr lang="cs-CZ" sz="1800" b="1" dirty="0"/>
              <a:t>se nepovažuje </a:t>
            </a:r>
            <a:r>
              <a:rPr lang="cs-CZ" sz="1800" dirty="0"/>
              <a:t>za nedodržení pravidel publicity. 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  <a:p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93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11560" y="4293096"/>
            <a:ext cx="7992888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>
                <a:solidFill>
                  <a:srgbClr val="002060"/>
                </a:solidFill>
              </a:rPr>
              <a:t>Děkuji za pozornost.</a:t>
            </a:r>
          </a:p>
          <a:p>
            <a:pPr algn="ctr">
              <a:spcBef>
                <a:spcPct val="50000"/>
              </a:spcBef>
            </a:pPr>
            <a:r>
              <a:rPr lang="cs-CZ" sz="2400" dirty="0" smtClean="0">
                <a:solidFill>
                  <a:srgbClr val="002060"/>
                </a:solidFill>
              </a:rPr>
              <a:t>Alena Kundrátová, kundratova@kraj-jihocesky.cz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Obecné informace o projektu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endParaRPr lang="cs-CZ" altLang="cs-CZ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Implementace Krajského akčního plánu Jihočeského kraje I  </a:t>
            </a: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cs-CZ" altLang="cs-CZ" sz="2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cs-CZ" altLang="cs-CZ" sz="2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číslo CZ.02.3.68/0.0/0.0/16_034/0008367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cs-CZ" altLang="cs-CZ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Skutečné datum zahájení fyzické realizace projektu: 	</a:t>
            </a:r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1.1.2018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Předpokládané datum ukončení fyzické realizace projektu: </a:t>
            </a:r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31.12.2020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Předpokládaná doba trvání: </a:t>
            </a:r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36,00 měsíců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Režim financování: </a:t>
            </a:r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Ex-ante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cs-CZ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Hlavním cílem projektu je naplnění potřeb a odstranění nedostatků ve vzdělávání, které byly popsány v Krajském akčním plánu rozvoje vzdělávání v Jihočeském kraji a příslušných analýzách a strategiích.</a:t>
            </a:r>
            <a:endParaRPr lang="cs-CZ" altLang="cs-CZ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defRPr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Obecné informace o projektu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endParaRPr lang="cs-CZ" altLang="cs-CZ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cs-CZ" altLang="cs-CZ" sz="2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Realizační tým za příjemce Jihočeský kraj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cs-CZ" altLang="cs-CZ" sz="1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oddělení 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realizace systémových </a:t>
            </a: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projektů; Odbor 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evropských </a:t>
            </a: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záležitostí;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Krajský </a:t>
            </a:r>
            <a:r>
              <a:rPr lang="cs-CZ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úřad Jihočeského kraje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cs-CZ" altLang="cs-CZ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nn-NO" sz="2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Ing. Petr </a:t>
            </a:r>
            <a:r>
              <a:rPr lang="nn-NO" sz="29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Lamač</a:t>
            </a:r>
            <a:r>
              <a:rPr lang="cs-CZ" sz="29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9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(koordinátor </a:t>
            </a:r>
            <a:r>
              <a:rPr lang="cs-CZ" sz="29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projektových aktivit)</a:t>
            </a:r>
            <a:endParaRPr lang="nn-NO" sz="29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n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lamac@kraj-jihocesky.cz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n-NO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tel.: 386 720 429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Mgr. Lucie Nosková </a:t>
            </a: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(finanční </a:t>
            </a:r>
            <a:r>
              <a:rPr lang="cs-CZ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manažerka)</a:t>
            </a:r>
            <a:endParaRPr lang="cs-CZ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noskova@kraj-jihocesky.cz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tel.: 386 720 366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cs-CZ" sz="29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Mgr. Alena Kundrátová </a:t>
            </a:r>
            <a:r>
              <a:rPr lang="cs-CZ" sz="3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(projektová manažerka)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kundratova@kraj-jihocesky.cz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tel.: 386 720 </a:t>
            </a:r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414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Projektový e-mail: </a:t>
            </a:r>
            <a:r>
              <a:rPr lang="cs-CZ" sz="22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ikap@kraj-jihocesky.cz</a:t>
            </a:r>
            <a:endParaRPr lang="cs-CZ" sz="2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cs-CZ" sz="20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defRPr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79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Obecné informace o projektu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  <a:defRPr/>
            </a:pPr>
            <a:endParaRPr lang="cs-CZ" altLang="cs-CZ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alt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Dokumentace k realizaci projektu</a:t>
            </a:r>
          </a:p>
          <a:p>
            <a:pPr marL="0" indent="0" algn="just">
              <a:buNone/>
              <a:defRPr/>
            </a:pPr>
            <a:endParaRPr lang="cs-CZ" altLang="cs-CZ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Pravidla pro žadatele a příjemce – obecná část (vždy v aktuálním znění - v současné době č. 5</a:t>
            </a: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Pravidla pro žadatele a příjemce – specifická část výzvy Operačního programu Výzkum, vývoj a vzdělávání (vždy v aktuálním znění</a:t>
            </a: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Metodický 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dopis č. 1. Pravidla pro žadatele a příjemce – specifická část výzvy (vysvětlení úvazku 1</a:t>
            </a: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Směrnice č. SM/18/RK Jihočeského kraje </a:t>
            </a: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(platí pouze pro PO ÚSC).</a:t>
            </a:r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Smlouva o partnerství s finančním </a:t>
            </a: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příspěvkem a 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její </a:t>
            </a: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přílohy:</a:t>
            </a:r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Záměr </a:t>
            </a:r>
            <a:r>
              <a:rPr lang="cs-CZ" sz="220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klíčové </a:t>
            </a:r>
            <a:r>
              <a:rPr lang="cs-CZ" sz="220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aktivity</a:t>
            </a:r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Harmonogram 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klíčových </a:t>
            </a: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aktivit</a:t>
            </a:r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Partnerský rozpočet.</a:t>
            </a:r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cs-CZ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defRPr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6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Obecné informace o projektu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endParaRPr lang="cs-CZ" altLang="cs-CZ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alt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Klíčové </a:t>
            </a:r>
            <a:r>
              <a:rPr lang="cs-CZ" alt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aktivity </a:t>
            </a:r>
            <a:r>
              <a:rPr lang="cs-CZ" alt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pPr marL="0" indent="0" algn="just">
              <a:buNone/>
              <a:defRPr/>
            </a:pPr>
            <a:endParaRPr lang="cs-CZ" altLang="cs-CZ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Podpora </a:t>
            </a:r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polytechnického </a:t>
            </a:r>
            <a:r>
              <a:rPr lang="cs-CZ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vzdělávání</a:t>
            </a:r>
          </a:p>
          <a:p>
            <a:pPr algn="just">
              <a:defRPr/>
            </a:pPr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Realizují partneři projektu – 15 </a:t>
            </a:r>
            <a:r>
              <a:rPr lang="cs-CZ" sz="2000" dirty="0"/>
              <a:t>s</a:t>
            </a:r>
            <a:r>
              <a:rPr lang="cs-CZ" sz="2000" dirty="0" smtClean="0"/>
              <a:t>tředních škol </a:t>
            </a:r>
            <a:r>
              <a:rPr lang="cs-CZ" sz="2000" dirty="0"/>
              <a:t>Jihočeského </a:t>
            </a:r>
            <a:r>
              <a:rPr lang="cs-CZ" sz="2000" dirty="0" smtClean="0"/>
              <a:t>kraje.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zdělávací </a:t>
            </a:r>
            <a:r>
              <a:rPr lang="cs-CZ" sz="20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podaktivity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 smtClean="0"/>
              <a:t>	vzdělávání pedagogů </a:t>
            </a:r>
            <a:r>
              <a:rPr lang="cs-CZ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(03/2018 – 08/2018</a:t>
            </a:r>
            <a:r>
              <a:rPr lang="cs-CZ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cs-CZ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projektové dny/sdílení učeben </a:t>
            </a:r>
            <a:r>
              <a:rPr lang="cs-CZ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(09/2018 – 06/2019;09/2019 – 06/2020),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blok kroužků </a:t>
            </a:r>
            <a:r>
              <a:rPr lang="cs-CZ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(09/2018 – 06/2019;09/2019 – 06/2020</a:t>
            </a:r>
            <a:r>
              <a:rPr lang="cs-CZ" sz="18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cs-CZ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pobytové workshopy (09/2018 – 8/2020).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Záměr klíčové aktivity; Harmonogram klíčových aktivit.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cs-CZ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defRPr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37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Obecné informace o projektu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508125"/>
            <a:ext cx="8013576" cy="4944934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buFontTx/>
              <a:buNone/>
              <a:defRPr/>
            </a:pPr>
            <a:endParaRPr lang="cs-CZ" altLang="cs-CZ" sz="1400" b="1" dirty="0" smtClean="0">
              <a:solidFill>
                <a:srgbClr val="003F7E"/>
              </a:solidFill>
              <a:latin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altLang="cs-CZ" sz="3600" b="1" dirty="0" smtClean="0">
                <a:cs typeface="Arial" panose="020B0604020202020204" pitchFamily="34" charset="0"/>
              </a:rPr>
              <a:t>Klíčové </a:t>
            </a:r>
            <a:r>
              <a:rPr lang="cs-CZ" altLang="cs-CZ" sz="3600" b="1" dirty="0" smtClean="0">
                <a:cs typeface="Arial" panose="020B0604020202020204" pitchFamily="34" charset="0"/>
              </a:rPr>
              <a:t>aktivity </a:t>
            </a:r>
            <a:r>
              <a:rPr lang="cs-CZ" altLang="cs-CZ" sz="3600" b="1" dirty="0">
                <a:cs typeface="Arial" panose="020B0604020202020204" pitchFamily="34" charset="0"/>
              </a:rPr>
              <a:t>projektu</a:t>
            </a:r>
          </a:p>
          <a:p>
            <a:pPr marL="0" indent="0" algn="just">
              <a:buNone/>
              <a:defRPr/>
            </a:pPr>
            <a:endParaRPr lang="cs-CZ" altLang="cs-CZ" sz="3600" b="1" dirty="0" smtClean="0"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sz="3600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Asistenční </a:t>
            </a:r>
            <a:r>
              <a:rPr lang="cs-CZ" sz="3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centrum „Impuls pro kariéru a praxi“</a:t>
            </a:r>
          </a:p>
          <a:p>
            <a:pPr>
              <a:defRPr/>
            </a:pPr>
            <a:r>
              <a:rPr lang="cs-CZ" sz="3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Realizuje partner projektu - </a:t>
            </a:r>
            <a:r>
              <a:rPr lang="cs-CZ" sz="3600" dirty="0"/>
              <a:t>Jihočeská hospodářská komora, 	</a:t>
            </a:r>
            <a:r>
              <a:rPr lang="cs-CZ" sz="3600" dirty="0" smtClean="0"/>
              <a:t>			        České Budějovice</a:t>
            </a:r>
          </a:p>
          <a:p>
            <a:pPr algn="just">
              <a:defRPr/>
            </a:pPr>
            <a:r>
              <a:rPr lang="cs-CZ" sz="3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Vzdělávací </a:t>
            </a:r>
            <a:r>
              <a:rPr lang="cs-CZ" sz="3600" dirty="0" err="1" smtClean="0">
                <a:ea typeface="Times New Roman" panose="02020603050405020304" pitchFamily="18" charset="0"/>
                <a:cs typeface="Times New Roman" panose="02020603050405020304" pitchFamily="18" charset="0"/>
              </a:rPr>
              <a:t>podaktivity</a:t>
            </a:r>
            <a:r>
              <a:rPr lang="cs-CZ" sz="360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cs-CZ" sz="36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600" dirty="0" smtClean="0"/>
              <a:t>	</a:t>
            </a:r>
            <a:r>
              <a:rPr lang="cs-CZ" sz="3600" dirty="0"/>
              <a:t>Asistenční </a:t>
            </a:r>
            <a:r>
              <a:rPr lang="cs-CZ" sz="3600" dirty="0" smtClean="0"/>
              <a:t>centrum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600" dirty="0"/>
              <a:t>	Zvyšování úrovně odborného </a:t>
            </a:r>
            <a:r>
              <a:rPr lang="cs-CZ" sz="3600" dirty="0" smtClean="0"/>
              <a:t>vzdělávání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3600" dirty="0"/>
              <a:t>	Poskytování kariérového poradenství </a:t>
            </a:r>
            <a:endParaRPr lang="cs-CZ" sz="3600" dirty="0" smtClean="0"/>
          </a:p>
          <a:p>
            <a:pPr marL="0" indent="0">
              <a:lnSpc>
                <a:spcPct val="115000"/>
              </a:lnSpc>
              <a:buNone/>
            </a:pPr>
            <a:r>
              <a:rPr lang="cs-CZ" sz="3600" dirty="0" smtClean="0"/>
              <a:t>	</a:t>
            </a:r>
            <a:r>
              <a:rPr lang="cs-CZ" sz="3600" dirty="0"/>
              <a:t>Workshopy (pro pedagogy a žáky ZŠ, SŠ a </a:t>
            </a:r>
            <a:r>
              <a:rPr lang="cs-CZ" sz="3600" dirty="0" err="1"/>
              <a:t>VoŠ</a:t>
            </a:r>
            <a:r>
              <a:rPr lang="cs-CZ" sz="3600" dirty="0"/>
              <a:t>, pro </a:t>
            </a:r>
            <a:r>
              <a:rPr lang="cs-CZ" sz="3600" dirty="0" smtClean="0"/>
              <a:t>	výchovné/kariérové </a:t>
            </a:r>
            <a:r>
              <a:rPr lang="cs-CZ" sz="3600" dirty="0"/>
              <a:t>poradce)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42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cs-CZ" sz="42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cs-CZ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defRPr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37174"/>
            <a:ext cx="5541744" cy="12314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Obecné informace o projektu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cs-CZ" altLang="cs-CZ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alt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Klíčové </a:t>
            </a:r>
            <a:r>
              <a:rPr lang="cs-CZ" alt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aktivit\ </a:t>
            </a:r>
            <a:r>
              <a:rPr lang="cs-CZ" altLang="cs-CZ" sz="1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pPr marL="0" indent="0" algn="just">
              <a:buNone/>
              <a:defRPr/>
            </a:pPr>
            <a:endParaRPr lang="cs-CZ" sz="1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sz="2000" b="1" dirty="0" smtClean="0">
                <a:latin typeface="+mj-lt"/>
              </a:rPr>
              <a:t>Pedagog </a:t>
            </a:r>
            <a:r>
              <a:rPr lang="cs-CZ" sz="2000" b="1" dirty="0">
                <a:latin typeface="+mj-lt"/>
              </a:rPr>
              <a:t>21. století</a:t>
            </a:r>
          </a:p>
          <a:p>
            <a:pPr>
              <a:defRPr/>
            </a:pPr>
            <a:r>
              <a:rPr lang="cs-CZ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Realizuje </a:t>
            </a:r>
            <a:r>
              <a:rPr lang="cs-CZ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partner projektu - </a:t>
            </a:r>
            <a:r>
              <a:rPr lang="cs-CZ" sz="2000" dirty="0"/>
              <a:t>Zařízení pro další vzdělávání pedagogických pracovníků a Středisko služeb </a:t>
            </a:r>
            <a:r>
              <a:rPr lang="cs-CZ" sz="2000" dirty="0" smtClean="0"/>
              <a:t>školám, České Budějovice</a:t>
            </a:r>
            <a:endParaRPr lang="cs-CZ" sz="2000" dirty="0"/>
          </a:p>
          <a:p>
            <a:pPr algn="just">
              <a:defRPr/>
            </a:pPr>
            <a:r>
              <a:rPr lang="cs-CZ" sz="20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Vzdělávací </a:t>
            </a:r>
            <a:r>
              <a:rPr lang="cs-CZ" sz="20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podaktivity</a:t>
            </a:r>
            <a:r>
              <a:rPr lang="cs-CZ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/>
              <a:t>	V</a:t>
            </a:r>
            <a:r>
              <a:rPr lang="cs-CZ" sz="2000" dirty="0" smtClean="0"/>
              <a:t>zdělávací akce - Metodická setkávání; Vedení škol; Uvádějící učitelé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/>
              <a:t>	Vytvoření krajského centra podpory pedagogických pracovníků </a:t>
            </a:r>
            <a:r>
              <a:rPr lang="cs-CZ" sz="2000" dirty="0" smtClean="0"/>
              <a:t>	(podpora inkluzivního vzdělávání na školách) 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b="1" dirty="0"/>
              <a:t>	</a:t>
            </a:r>
            <a:r>
              <a:rPr lang="cs-CZ" sz="2000" dirty="0" smtClean="0"/>
              <a:t>Učíme </a:t>
            </a:r>
            <a:r>
              <a:rPr lang="cs-CZ" sz="2000" dirty="0"/>
              <a:t>se navzájem (</a:t>
            </a:r>
            <a:r>
              <a:rPr lang="cs-CZ" sz="2000" dirty="0" smtClean="0"/>
              <a:t>matematická a čtenářská gramotnost)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defRPr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94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Monitorování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endParaRPr lang="cs-CZ" altLang="cs-CZ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sz="2000" b="1" dirty="0" smtClean="0">
                <a:latin typeface="+mj-lt"/>
              </a:rPr>
              <a:t>Průběžná zpráva o realizaci projektu včetně průběžné žádosti o platbu</a:t>
            </a:r>
            <a:endParaRPr lang="cs-CZ" sz="2000" b="1" dirty="0">
              <a:latin typeface="+mj-lt"/>
            </a:endParaRPr>
          </a:p>
          <a:p>
            <a:pPr marL="0" lvl="0" indent="0">
              <a:buNone/>
            </a:pPr>
            <a:r>
              <a:rPr lang="cs-CZ" sz="2000" dirty="0" smtClean="0"/>
              <a:t>				(</a:t>
            </a:r>
            <a:r>
              <a:rPr lang="cs-CZ" sz="2000" dirty="0" err="1" smtClean="0"/>
              <a:t>ZoR</a:t>
            </a:r>
            <a:r>
              <a:rPr lang="cs-CZ" sz="2000" dirty="0" smtClean="0"/>
              <a:t>/</a:t>
            </a:r>
            <a:r>
              <a:rPr lang="cs-CZ" sz="2000" dirty="0" err="1" smtClean="0"/>
              <a:t>ŽoP</a:t>
            </a:r>
            <a:r>
              <a:rPr lang="cs-CZ" sz="2000" dirty="0" smtClean="0"/>
              <a:t>) </a:t>
            </a:r>
          </a:p>
          <a:p>
            <a:pPr lvl="0"/>
            <a:r>
              <a:rPr lang="cs-CZ" sz="2000" dirty="0"/>
              <a:t>Z</a:t>
            </a:r>
            <a:r>
              <a:rPr lang="cs-CZ" sz="2000" dirty="0" smtClean="0"/>
              <a:t>pracovává příjemce Jihočeský kraj (administrativní tým KU).</a:t>
            </a:r>
          </a:p>
          <a:p>
            <a:pPr lvl="0"/>
            <a:r>
              <a:rPr lang="cs-CZ" sz="2000" dirty="0"/>
              <a:t>P</a:t>
            </a:r>
            <a:r>
              <a:rPr lang="cs-CZ" sz="2000" dirty="0" smtClean="0"/>
              <a:t>artneři zasílají na </a:t>
            </a:r>
            <a:r>
              <a:rPr lang="cs-CZ" sz="2000" dirty="0"/>
              <a:t>KU podklady pro </a:t>
            </a:r>
            <a:r>
              <a:rPr lang="cs-CZ" sz="2000" dirty="0" err="1" smtClean="0"/>
              <a:t>ZoR</a:t>
            </a:r>
            <a:r>
              <a:rPr lang="cs-CZ" sz="2000" dirty="0" smtClean="0"/>
              <a:t>/</a:t>
            </a:r>
            <a:r>
              <a:rPr lang="cs-CZ" sz="2000" dirty="0" err="1" smtClean="0"/>
              <a:t>ŽoP</a:t>
            </a:r>
            <a:r>
              <a:rPr lang="cs-CZ" sz="2000" dirty="0" smtClean="0"/>
              <a:t> v elektronické </a:t>
            </a:r>
            <a:r>
              <a:rPr lang="cs-CZ" sz="2000" smtClean="0"/>
              <a:t>podobě - sken</a:t>
            </a:r>
            <a:endParaRPr lang="cs-CZ" sz="2000" dirty="0" smtClean="0"/>
          </a:p>
          <a:p>
            <a:pPr marL="0" lvl="0" indent="0">
              <a:buNone/>
            </a:pPr>
            <a:r>
              <a:rPr lang="cs-CZ" sz="2000" dirty="0" smtClean="0"/>
              <a:t>     (pravidelně měsíčně k </a:t>
            </a:r>
            <a:r>
              <a:rPr lang="cs-CZ" sz="2000" dirty="0"/>
              <a:t>15. následujícího </a:t>
            </a:r>
            <a:r>
              <a:rPr lang="cs-CZ" sz="2000" dirty="0" smtClean="0"/>
              <a:t>měsíce).</a:t>
            </a:r>
            <a:endParaRPr lang="cs-CZ" sz="2000" dirty="0"/>
          </a:p>
          <a:p>
            <a:pPr lvl="0"/>
            <a:r>
              <a:rPr lang="cs-CZ" sz="2000" dirty="0" smtClean="0"/>
              <a:t>Termín </a:t>
            </a:r>
            <a:r>
              <a:rPr lang="cs-CZ" sz="2000" dirty="0"/>
              <a:t>předložení 1. průběžné </a:t>
            </a:r>
            <a:r>
              <a:rPr lang="cs-CZ" sz="2000" dirty="0" err="1"/>
              <a:t>ZoR</a:t>
            </a:r>
            <a:r>
              <a:rPr lang="cs-CZ" sz="2000" dirty="0"/>
              <a:t> projektu/</a:t>
            </a:r>
            <a:r>
              <a:rPr lang="cs-CZ" sz="2000" dirty="0" err="1"/>
              <a:t>ŽoP</a:t>
            </a:r>
            <a:r>
              <a:rPr lang="cs-CZ" sz="2000" dirty="0"/>
              <a:t> - 3 měsíce od data vydání právního </a:t>
            </a:r>
            <a:r>
              <a:rPr lang="cs-CZ" sz="2000" dirty="0" smtClean="0"/>
              <a:t>aktu.</a:t>
            </a:r>
            <a:endParaRPr lang="cs-CZ" altLang="cs-CZ" sz="2000" dirty="0">
              <a:cs typeface="Arial" panose="020B0604020202020204" pitchFamily="34" charset="0"/>
            </a:endParaRPr>
          </a:p>
          <a:p>
            <a:pPr lvl="0"/>
            <a:r>
              <a:rPr lang="cs-CZ" altLang="cs-CZ" sz="2000" dirty="0">
                <a:cs typeface="Arial" panose="020B0604020202020204" pitchFamily="34" charset="0"/>
              </a:rPr>
              <a:t>Délka sledovaného období - 6 měsíců kromě prvního sledovaného období. </a:t>
            </a:r>
          </a:p>
          <a:p>
            <a:endParaRPr lang="cs-CZ" sz="2000" dirty="0"/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b="1" dirty="0">
                <a:cs typeface="Arial" panose="020B0604020202020204" pitchFamily="34" charset="0"/>
              </a:rPr>
              <a:t>Změny v projektu </a:t>
            </a:r>
            <a:r>
              <a:rPr lang="cs-CZ" sz="2000" dirty="0">
                <a:cs typeface="Arial" panose="020B0604020202020204" pitchFamily="34" charset="0"/>
              </a:rPr>
              <a:t>– nepodstatné a podstatné </a:t>
            </a:r>
            <a:endParaRPr lang="cs-CZ" sz="2000" dirty="0" smtClean="0"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cs-CZ" sz="2000" dirty="0" smtClean="0">
                <a:cs typeface="Arial" panose="020B0604020202020204" pitchFamily="34" charset="0"/>
              </a:rPr>
              <a:t>Blíže v Pravidlech </a:t>
            </a:r>
            <a:r>
              <a:rPr lang="cs-CZ" sz="2000" dirty="0">
                <a:cs typeface="Arial" panose="020B0604020202020204" pitchFamily="34" charset="0"/>
              </a:rPr>
              <a:t>pro žadatele a příjemce – obecná část č. 5, str. </a:t>
            </a:r>
            <a:r>
              <a:rPr lang="cs-CZ" sz="2000" dirty="0" smtClean="0">
                <a:cs typeface="Arial" panose="020B0604020202020204" pitchFamily="34" charset="0"/>
              </a:rPr>
              <a:t>99.</a:t>
            </a:r>
            <a:endParaRPr lang="cs-CZ" sz="2000" dirty="0">
              <a:cs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12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defRPr/>
            </a:pP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13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U:\Zveřejněné materiály\dnes\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27784" y="274638"/>
            <a:ext cx="6059016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Monitorování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508125"/>
            <a:ext cx="8229600" cy="493395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cs-CZ" altLang="cs-CZ" sz="1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cs-CZ" sz="2000" b="1" dirty="0" smtClean="0">
                <a:latin typeface="+mj-lt"/>
              </a:rPr>
              <a:t>Harmonogram klíčových aktivit </a:t>
            </a:r>
            <a:endParaRPr lang="cs-CZ" sz="2000" b="1" dirty="0">
              <a:latin typeface="+mj-lt"/>
            </a:endParaRPr>
          </a:p>
          <a:p>
            <a:pPr lvl="0"/>
            <a:r>
              <a:rPr lang="cs-CZ" sz="2000" dirty="0" smtClean="0"/>
              <a:t>Příloha </a:t>
            </a:r>
            <a:r>
              <a:rPr lang="cs-CZ" sz="20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Smlouvy o partnerství s finančním příspěvkem. </a:t>
            </a:r>
            <a:r>
              <a:rPr lang="cs-CZ" sz="12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Záměr </a:t>
            </a:r>
            <a:r>
              <a:rPr lang="cs-CZ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klíčové aktivity </a:t>
            </a:r>
            <a:endParaRPr lang="cs-CZ" sz="2000" b="1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cs-CZ" sz="2000" dirty="0" smtClean="0"/>
              <a:t>Příloha </a:t>
            </a: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Smlouvy o partnerství s finančním příspěvkem. </a:t>
            </a:r>
            <a:endParaRPr lang="cs-CZ" sz="20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  <a:defRPr/>
            </a:pPr>
            <a:r>
              <a:rPr lang="cs-CZ" sz="20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Uchovávání dokumentů</a:t>
            </a:r>
          </a:p>
          <a:p>
            <a:pPr algn="just">
              <a:defRPr/>
            </a:pPr>
            <a:r>
              <a:rPr lang="cs-CZ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Příjemce je povinen uchovávat dokumenty spojené s realizací projektu.</a:t>
            </a:r>
          </a:p>
          <a:p>
            <a:pPr algn="just">
              <a:defRPr/>
            </a:pPr>
            <a:r>
              <a:rPr lang="cs-CZ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Příjemce/partner </a:t>
            </a: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není povinen </a:t>
            </a:r>
            <a:r>
              <a:rPr lang="cs-CZ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uchovávat originály existující </a:t>
            </a: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IS KP14</a:t>
            </a:r>
            <a:r>
              <a:rPr lang="cs-CZ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+. </a:t>
            </a: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je v tomto informačním systému k dispozici pouze </a:t>
            </a:r>
            <a:r>
              <a:rPr lang="cs-CZ" sz="1400" b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sken</a:t>
            </a: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dokumentu, </a:t>
            </a:r>
            <a:r>
              <a:rPr lang="cs-CZ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musí </a:t>
            </a:r>
            <a:r>
              <a:rPr lang="cs-CZ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zajisti </a:t>
            </a:r>
            <a:r>
              <a:rPr lang="cs-CZ" sz="1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uchování </a:t>
            </a:r>
            <a:r>
              <a:rPr lang="cs-CZ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originálu </a:t>
            </a: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(či ověřené </a:t>
            </a:r>
            <a:r>
              <a:rPr lang="cs-CZ" sz="1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kopie).</a:t>
            </a:r>
            <a:endParaRPr lang="cs-CZ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vazbě na potřebu zajištění řádné funkce systému pro záznam a uchovávání účetních záznamů pro každou činnost je stanovena lhůta, po kterou musí být originální dokumenty k dispozici kontrolním orgánům do </a:t>
            </a:r>
            <a:r>
              <a:rPr lang="cs-CZ" sz="1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31. 12. 2033</a:t>
            </a:r>
            <a:r>
              <a:rPr lang="cs-CZ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pokud legislativa nestanovuje pro některé typy dokumentů dobu delší.</a:t>
            </a:r>
            <a:r>
              <a:rPr lang="cs-CZ" sz="13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defRPr/>
            </a:pPr>
            <a:endParaRPr lang="cs-CZ" altLang="cs-CZ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cs-CZ" sz="1200" dirty="0" smtClean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cs-CZ" sz="2000" b="1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de-DE" altLang="cs-CZ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FontTx/>
              <a:buNone/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2241" y="5626501"/>
            <a:ext cx="554174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5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3447</TotalTime>
  <Words>357</Words>
  <Application>Microsoft Office PowerPoint</Application>
  <PresentationFormat>Předvádění na obrazovce (4:3)</PresentationFormat>
  <Paragraphs>246</Paragraphs>
  <Slides>13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Motiv sady Office</vt:lpstr>
      <vt:lpstr>Prezentace aplikace PowerPoint</vt:lpstr>
      <vt:lpstr>Obecné informace o projektu</vt:lpstr>
      <vt:lpstr>Obecné informace o projektu</vt:lpstr>
      <vt:lpstr>Obecné informace o projektu</vt:lpstr>
      <vt:lpstr>Obecné informace o projektu</vt:lpstr>
      <vt:lpstr>Obecné informace o projektu</vt:lpstr>
      <vt:lpstr>Obecné informace o projektu</vt:lpstr>
      <vt:lpstr>Monitorování</vt:lpstr>
      <vt:lpstr>Monitorování</vt:lpstr>
      <vt:lpstr>Monitorovací indikátory</vt:lpstr>
      <vt:lpstr>Monitorovací indikátory</vt:lpstr>
      <vt:lpstr>Publicita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FONDY EU 2014-2020  pro ČR</dc:title>
  <dc:creator>Vanda Pánková</dc:creator>
  <cp:lastModifiedBy>Nosková Lucie</cp:lastModifiedBy>
  <cp:revision>437</cp:revision>
  <cp:lastPrinted>2018-01-16T10:26:27Z</cp:lastPrinted>
  <dcterms:created xsi:type="dcterms:W3CDTF">2014-11-03T12:04:23Z</dcterms:created>
  <dcterms:modified xsi:type="dcterms:W3CDTF">2018-01-16T14:03:41Z</dcterms:modified>
  <cp:contentStatus/>
</cp:coreProperties>
</file>